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71" r:id="rId6"/>
    <p:sldId id="272" r:id="rId7"/>
    <p:sldId id="267" r:id="rId8"/>
    <p:sldId id="264" r:id="rId9"/>
    <p:sldId id="260" r:id="rId10"/>
    <p:sldId id="277" r:id="rId11"/>
    <p:sldId id="265" r:id="rId12"/>
    <p:sldId id="275" r:id="rId13"/>
    <p:sldId id="276" r:id="rId14"/>
    <p:sldId id="270" r:id="rId15"/>
    <p:sldId id="26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A1E"/>
    <a:srgbClr val="9E9E22"/>
    <a:srgbClr val="BCB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0" autoAdjust="0"/>
  </p:normalViewPr>
  <p:slideViewPr>
    <p:cSldViewPr>
      <p:cViewPr>
        <p:scale>
          <a:sx n="80" d="100"/>
          <a:sy n="80" d="100"/>
        </p:scale>
        <p:origin x="-8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C8CC-B150-4FCA-83B8-3D7E25E9A3C7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BE28-539E-4EC7-9986-766F42FE9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E28-539E-4EC7-9986-766F42FE9B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48C4-B1BA-4821-ADBF-472C9AFAF652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A525-7B9D-4F50-A8FB-7A0D8617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Muon Detection with</a:t>
            </a:r>
            <a:br>
              <a:rPr lang="en-US" dirty="0" smtClean="0"/>
            </a:br>
            <a:r>
              <a:rPr lang="en-US" dirty="0" smtClean="0"/>
              <a:t>Resistive Plate </a:t>
            </a:r>
            <a:r>
              <a:rPr lang="en-US" dirty="0" smtClean="0"/>
              <a:t>Chambers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(</a:t>
            </a:r>
            <a:r>
              <a:rPr lang="en-US" sz="3100" i="1" dirty="0" err="1" smtClean="0"/>
              <a:t>vis</a:t>
            </a:r>
            <a:r>
              <a:rPr lang="en-US" sz="3100" i="1" dirty="0" smtClean="0"/>
              <a:t> a </a:t>
            </a:r>
            <a:r>
              <a:rPr lang="en-US" sz="3100" i="1" dirty="0" err="1" smtClean="0"/>
              <a:t>vis</a:t>
            </a:r>
            <a:r>
              <a:rPr lang="en-US" sz="3100" i="1" dirty="0" smtClean="0"/>
              <a:t> </a:t>
            </a:r>
            <a:r>
              <a:rPr lang="en-US" sz="3100" i="1" dirty="0" smtClean="0"/>
              <a:t>MARTA </a:t>
            </a:r>
            <a:r>
              <a:rPr lang="en-US" sz="3100" i="1" dirty="0" smtClean="0"/>
              <a:t>upgrade proposal)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Joseph Berlin</a:t>
            </a:r>
          </a:p>
          <a:p>
            <a:r>
              <a:rPr lang="en-US" dirty="0" smtClean="0"/>
              <a:t>Penn State University</a:t>
            </a:r>
            <a:endParaRPr lang="en-US" dirty="0" smtClean="0"/>
          </a:p>
          <a:p>
            <a:r>
              <a:rPr lang="en-US" dirty="0" smtClean="0"/>
              <a:t>Auger Data Analysis Meeting, Oct. 2013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879646"/>
            <a:ext cx="1813859" cy="82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img3.findthebest.com/sites/default/files/10/media/images/Pennsylvania_State_University-Penn_State_Abington_226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15000"/>
            <a:ext cx="1026450" cy="101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    </a:t>
            </a:r>
            <a:r>
              <a:rPr lang="en-US" dirty="0" smtClean="0"/>
              <a:t>:        </a:t>
            </a:r>
            <a:r>
              <a:rPr lang="en-US" dirty="0" smtClean="0"/>
              <a:t>4            </a:t>
            </a:r>
            <a:r>
              <a:rPr lang="en-US" dirty="0" smtClean="0"/>
              <a:t>:    1</a:t>
            </a:r>
            <a:br>
              <a:rPr lang="en-US" dirty="0" smtClean="0"/>
            </a:br>
            <a:r>
              <a:rPr lang="en-US" dirty="0" smtClean="0"/>
              <a:t>        Argon   :   R-134a       :     </a:t>
            </a:r>
            <a:r>
              <a:rPr lang="en-US" dirty="0" err="1" smtClean="0"/>
              <a:t>Isobutane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dberlin\Desktop\RPC\Streamer Efficiency of 6_4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676400"/>
            <a:ext cx="3733801" cy="2532118"/>
          </a:xfrm>
          <a:prstGeom prst="rect">
            <a:avLst/>
          </a:prstGeom>
          <a:noFill/>
        </p:spPr>
      </p:pic>
      <p:pic>
        <p:nvPicPr>
          <p:cNvPr id="11267" name="Picture 3" descr="c:\Users\dberlin\Desktop\RPC\Streamer plus Avalanche Efficiency of 6_4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630" y="1676400"/>
            <a:ext cx="3707970" cy="251460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91000"/>
            <a:ext cx="4381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dberlin\Desktop\RPC\Singles rate of 6_4_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097283"/>
            <a:ext cx="3733800" cy="2532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60    :        40            :    1</a:t>
            </a:r>
            <a:br>
              <a:rPr lang="en-US" dirty="0" smtClean="0"/>
            </a:br>
            <a:r>
              <a:rPr lang="en-US" dirty="0" smtClean="0"/>
              <a:t>        Argon   :   R-134a       :     </a:t>
            </a:r>
            <a:r>
              <a:rPr lang="en-US" dirty="0" err="1" smtClean="0"/>
              <a:t>Isobutane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dberlin\Desktop\RPC\Streamer Efficiency of 60_4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733800" cy="2532116"/>
          </a:xfrm>
          <a:prstGeom prst="rect">
            <a:avLst/>
          </a:prstGeom>
          <a:noFill/>
        </p:spPr>
      </p:pic>
      <p:pic>
        <p:nvPicPr>
          <p:cNvPr id="8195" name="Picture 3" descr="c:\Users\dberlin\Desktop\RPC\Streamer plus Avalanche Efficiency of 60_40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3733800" cy="2532116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958164"/>
            <a:ext cx="304800" cy="1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156980"/>
            <a:ext cx="4495800" cy="224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Users\dberlin\Desktop\RPC\Singles rate of 60_40_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570" y="4014076"/>
            <a:ext cx="3732430" cy="253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600      </a:t>
            </a:r>
            <a:r>
              <a:rPr lang="en-US" dirty="0" smtClean="0"/>
              <a:t>: </a:t>
            </a:r>
            <a:r>
              <a:rPr lang="en-US" dirty="0" smtClean="0"/>
              <a:t>    400          :          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        Argon   :   R-134a       :     </a:t>
            </a:r>
            <a:r>
              <a:rPr lang="en-US" dirty="0" err="1" smtClean="0"/>
              <a:t>Isobutane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dberlin\Desktop\RPC\Streamer Efficiency of 600_40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3637743" cy="2466975"/>
          </a:xfrm>
          <a:prstGeom prst="rect">
            <a:avLst/>
          </a:prstGeom>
          <a:noFill/>
        </p:spPr>
      </p:pic>
      <p:pic>
        <p:nvPicPr>
          <p:cNvPr id="9219" name="Picture 3" descr="c:\Users\dberlin\Desktop\RPC\Streamer plus Avalanche Efficiency of 600_400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3657600" cy="248044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4115413" cy="21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dberlin\Desktop\RPC\Singles rate of 600_400_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148958"/>
            <a:ext cx="3657600" cy="248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      </a:t>
            </a:r>
            <a:r>
              <a:rPr lang="en-US" dirty="0" smtClean="0"/>
              <a:t>: </a:t>
            </a:r>
            <a:r>
              <a:rPr lang="en-US" dirty="0" smtClean="0"/>
              <a:t>      4          :        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Argon   :   R-134a       :     </a:t>
            </a:r>
            <a:r>
              <a:rPr lang="en-US" dirty="0" err="1" smtClean="0"/>
              <a:t>Isobutane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 descr="c:\Users\dberlin\Desktop\RPC\Streamer plus Avalanche Efficiency of 6_4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3772"/>
            <a:ext cx="3733800" cy="2532118"/>
          </a:xfrm>
          <a:prstGeom prst="rect">
            <a:avLst/>
          </a:prstGeom>
          <a:noFill/>
        </p:spPr>
      </p:pic>
      <p:pic>
        <p:nvPicPr>
          <p:cNvPr id="10244" name="Picture 4" descr="c:\Users\dberlin\Desktop\RPC\Streamer Efficiency of 6_4_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3707970" cy="2514600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4503" y="4191000"/>
            <a:ext cx="429849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:\Users\dberlin\Desktop\RPC\Singles rate of 600_400_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73483"/>
            <a:ext cx="3733800" cy="2532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Gas flow considerations:</a:t>
            </a:r>
          </a:p>
          <a:p>
            <a:pPr lvl="1"/>
            <a:r>
              <a:rPr lang="en-US" dirty="0" smtClean="0"/>
              <a:t>A rate of gas flow </a:t>
            </a:r>
            <a:r>
              <a:rPr lang="en-US" dirty="0" smtClean="0"/>
              <a:t>matters </a:t>
            </a:r>
            <a:r>
              <a:rPr lang="en-US" i="1" dirty="0" smtClean="0"/>
              <a:t>in </a:t>
            </a:r>
            <a:r>
              <a:rPr lang="en-US" i="1" dirty="0" smtClean="0"/>
              <a:t>relation to</a:t>
            </a:r>
            <a:r>
              <a:rPr lang="en-US" dirty="0" smtClean="0"/>
              <a:t> the volume of the chamber. </a:t>
            </a:r>
            <a:r>
              <a:rPr lang="en-US" dirty="0" smtClean="0"/>
              <a:t>   A big </a:t>
            </a:r>
            <a:r>
              <a:rPr lang="en-US" dirty="0" smtClean="0"/>
              <a:t>chamber with </a:t>
            </a:r>
            <a:r>
              <a:rPr lang="en-US" dirty="0" smtClean="0"/>
              <a:t>some</a:t>
            </a:r>
            <a:r>
              <a:rPr lang="en-US" dirty="0" smtClean="0"/>
              <a:t> </a:t>
            </a:r>
            <a:r>
              <a:rPr lang="en-US" dirty="0" smtClean="0"/>
              <a:t>flow rate will stagnate faster than a small chamber with the same flow </a:t>
            </a:r>
            <a:r>
              <a:rPr lang="en-US" dirty="0" smtClean="0"/>
              <a:t>rate (chemistry).</a:t>
            </a:r>
            <a:endParaRPr lang="en-US" dirty="0" smtClean="0"/>
          </a:p>
          <a:p>
            <a:pPr lvl="1"/>
            <a:r>
              <a:rPr lang="en-US" dirty="0" smtClean="0"/>
              <a:t>A long </a:t>
            </a:r>
            <a:r>
              <a:rPr lang="en-US" dirty="0" smtClean="0"/>
              <a:t>gas-flow-path </a:t>
            </a:r>
            <a:r>
              <a:rPr lang="en-US" dirty="0" smtClean="0"/>
              <a:t>through the RPC </a:t>
            </a:r>
            <a:r>
              <a:rPr lang="en-US" dirty="0" smtClean="0"/>
              <a:t>may </a:t>
            </a:r>
            <a:r>
              <a:rPr lang="en-US" dirty="0" smtClean="0"/>
              <a:t>well change </a:t>
            </a:r>
            <a:r>
              <a:rPr lang="en-US" dirty="0" smtClean="0"/>
              <a:t>local</a:t>
            </a:r>
            <a:r>
              <a:rPr lang="en-US" dirty="0" smtClean="0"/>
              <a:t> </a:t>
            </a:r>
            <a:r>
              <a:rPr lang="en-US" dirty="0" smtClean="0"/>
              <a:t>RPC efficiency </a:t>
            </a:r>
            <a:r>
              <a:rPr lang="en-US" dirty="0" smtClean="0"/>
              <a:t>(i.e. there is always relatively </a:t>
            </a:r>
            <a:r>
              <a:rPr lang="en-US" i="1" dirty="0" smtClean="0"/>
              <a:t>stale</a:t>
            </a:r>
            <a:r>
              <a:rPr lang="en-US" dirty="0" smtClean="0"/>
              <a:t> </a:t>
            </a:r>
            <a:r>
              <a:rPr lang="en-US" dirty="0" smtClean="0"/>
              <a:t>gas near the RPC </a:t>
            </a:r>
            <a:r>
              <a:rPr lang="en-US" dirty="0" smtClean="0"/>
              <a:t>outlet</a:t>
            </a:r>
            <a:r>
              <a:rPr lang="en-US" dirty="0" smtClean="0"/>
              <a:t>, decreasing or increasing sensitivity locally in the RPC)</a:t>
            </a:r>
          </a:p>
          <a:p>
            <a:pPr lvl="1"/>
            <a:r>
              <a:rPr lang="en-US" dirty="0" smtClean="0"/>
              <a:t>Th</a:t>
            </a:r>
            <a:r>
              <a:rPr lang="en-US" dirty="0" smtClean="0"/>
              <a:t>e flow rate and chamber size determine the </a:t>
            </a:r>
            <a:r>
              <a:rPr lang="en-US" b="1" i="1" dirty="0" smtClean="0"/>
              <a:t>pressure</a:t>
            </a:r>
            <a:r>
              <a:rPr lang="en-US" dirty="0" smtClean="0"/>
              <a:t> in the chamber, which determines the </a:t>
            </a:r>
            <a:r>
              <a:rPr lang="en-US" b="1" i="1" dirty="0" smtClean="0"/>
              <a:t>density</a:t>
            </a:r>
            <a:r>
              <a:rPr lang="en-US" dirty="0" smtClean="0"/>
              <a:t> of gas in the chamber, which changes behavior.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Arrival direction </a:t>
            </a:r>
            <a:r>
              <a:rPr lang="en-US" dirty="0" smtClean="0"/>
              <a:t>sensitivities</a:t>
            </a:r>
          </a:p>
          <a:p>
            <a:pPr lvl="1"/>
            <a:r>
              <a:rPr lang="en-US" dirty="0" smtClean="0"/>
              <a:t>Perpendicular to Plate (vertical) = short path through gas (more likely to avalanche as opposed to stream?)</a:t>
            </a:r>
          </a:p>
          <a:p>
            <a:pPr lvl="1"/>
            <a:r>
              <a:rPr lang="en-US" dirty="0" smtClean="0"/>
              <a:t>Very inclined (near horizontal)= long path through gas (more likely to stream as opposed to avalanche?)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Chamber specifics (gap width, resistive plate type) may be major factors behind </a:t>
            </a:r>
            <a:r>
              <a:rPr lang="en-US" b="1" i="1" dirty="0" smtClean="0"/>
              <a:t>relative </a:t>
            </a:r>
            <a:r>
              <a:rPr lang="en-US" dirty="0" smtClean="0"/>
              <a:t>efficiencies of gas mixtures. 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m gap might favor barely-</a:t>
            </a:r>
            <a:r>
              <a:rPr lang="en-US" dirty="0" err="1" smtClean="0">
                <a:latin typeface="Calibri"/>
              </a:rPr>
              <a:t>ionizable</a:t>
            </a:r>
            <a:r>
              <a:rPr lang="en-US" dirty="0" smtClean="0">
                <a:latin typeface="Calibri"/>
              </a:rPr>
              <a:t> gasses, whereas Argon (streamer-happy) in a big 10mm gap might exhibit avalanche behavior (too wide to allow for conduction path to stay open).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MARTA RPCs have 2x 1mm gaps with 3x 2mm glass plates (somewhat comparable).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Stalactite/stalagmite shaped glass plates</a:t>
            </a:r>
            <a:endParaRPr lang="en-US" dirty="0" smtClean="0"/>
          </a:p>
          <a:p>
            <a:pPr lvl="2"/>
            <a:r>
              <a:rPr lang="en-US" dirty="0" smtClean="0"/>
              <a:t>You decrease your sensitive areas to a grid of locations, but </a:t>
            </a:r>
            <a:r>
              <a:rPr lang="en-US" dirty="0" smtClean="0"/>
              <a:t>perhaps we can</a:t>
            </a:r>
            <a:r>
              <a:rPr lang="en-US" dirty="0" smtClean="0"/>
              <a:t> </a:t>
            </a:r>
            <a:r>
              <a:rPr lang="en-US" dirty="0" smtClean="0"/>
              <a:t>use unquenched gasses, like Argon alone, </a:t>
            </a:r>
            <a:r>
              <a:rPr lang="en-US" dirty="0" smtClean="0"/>
              <a:t> to produce </a:t>
            </a:r>
            <a:r>
              <a:rPr lang="en-US" dirty="0" smtClean="0"/>
              <a:t>geometrically isolated conduction nodes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Geometrically quenched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Honeycomb </a:t>
            </a:r>
            <a:r>
              <a:rPr lang="en-US" dirty="0" smtClean="0"/>
              <a:t>structure </a:t>
            </a:r>
            <a:r>
              <a:rPr lang="en-US" dirty="0" smtClean="0"/>
              <a:t>between</a:t>
            </a:r>
            <a:r>
              <a:rPr lang="en-US" dirty="0" smtClean="0"/>
              <a:t> </a:t>
            </a:r>
            <a:r>
              <a:rPr lang="en-US" dirty="0" smtClean="0"/>
              <a:t>flat glass surface</a:t>
            </a:r>
          </a:p>
          <a:p>
            <a:pPr lvl="2"/>
            <a:r>
              <a:rPr lang="en-US" dirty="0" smtClean="0"/>
              <a:t>Isolating small volumes </a:t>
            </a:r>
            <a:r>
              <a:rPr lang="en-US" dirty="0" smtClean="0"/>
              <a:t>to</a:t>
            </a:r>
            <a:r>
              <a:rPr lang="en-US" dirty="0" smtClean="0"/>
              <a:t> localize </a:t>
            </a:r>
            <a:r>
              <a:rPr lang="en-US" dirty="0" smtClean="0"/>
              <a:t>avalanches or streamers</a:t>
            </a:r>
          </a:p>
          <a:p>
            <a:pPr lvl="2"/>
            <a:r>
              <a:rPr lang="en-US" dirty="0" smtClean="0"/>
              <a:t>UV-opaque, EM-Interfering </a:t>
            </a:r>
            <a:r>
              <a:rPr lang="en-US" dirty="0" smtClean="0"/>
              <a:t>cubicles</a:t>
            </a:r>
          </a:p>
          <a:p>
            <a:pPr lvl="2"/>
            <a:r>
              <a:rPr lang="en-US" dirty="0" smtClean="0"/>
              <a:t>Wall-quenched</a:t>
            </a:r>
            <a:endParaRPr lang="en-US" dirty="0" smtClean="0"/>
          </a:p>
          <a:p>
            <a:r>
              <a:rPr lang="en-US" dirty="0" smtClean="0"/>
              <a:t>MARTA: intervening resistive layer (glass) between </a:t>
            </a:r>
            <a:r>
              <a:rPr lang="en-US" i="1" dirty="0" smtClean="0"/>
              <a:t>two</a:t>
            </a:r>
            <a:r>
              <a:rPr lang="en-US" dirty="0" smtClean="0"/>
              <a:t> gas chambers to prevent streamers.</a:t>
            </a:r>
          </a:p>
          <a:p>
            <a:r>
              <a:rPr lang="en-US" dirty="0" smtClean="0"/>
              <a:t>R-134a-laden </a:t>
            </a:r>
            <a:r>
              <a:rPr lang="en-US" dirty="0" err="1" smtClean="0"/>
              <a:t>Aerogel</a:t>
            </a:r>
            <a:r>
              <a:rPr lang="en-US" dirty="0" smtClean="0"/>
              <a:t> dielectric btw. p</a:t>
            </a:r>
            <a:r>
              <a:rPr lang="en-US" dirty="0" smtClean="0"/>
              <a:t>lates (similar to MARTA intervening layer, but many thin bubble-walls)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Pure R134-a exhibits high efficiency to muons (95%) when operated above about </a:t>
            </a:r>
            <a:r>
              <a:rPr lang="en-US" dirty="0" smtClean="0"/>
              <a:t>5800 Volts in streamer + avalanche mode.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requires </a:t>
            </a:r>
            <a:r>
              <a:rPr lang="en-US" dirty="0" smtClean="0"/>
              <a:t>a </a:t>
            </a:r>
            <a:r>
              <a:rPr lang="en-US" dirty="0" smtClean="0"/>
              <a:t>very quiet </a:t>
            </a:r>
            <a:r>
              <a:rPr lang="en-US" dirty="0" smtClean="0"/>
              <a:t>electronic </a:t>
            </a:r>
            <a:r>
              <a:rPr lang="en-US" dirty="0" smtClean="0"/>
              <a:t>environment.</a:t>
            </a:r>
            <a:r>
              <a:rPr lang="en-US" dirty="0" smtClean="0"/>
              <a:t>  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discriminating using </a:t>
            </a:r>
            <a:r>
              <a:rPr lang="en-US" b="1" i="1" dirty="0" smtClean="0"/>
              <a:t>only streamers</a:t>
            </a:r>
            <a:r>
              <a:rPr lang="en-US" dirty="0" smtClean="0"/>
              <a:t>, </a:t>
            </a:r>
            <a:r>
              <a:rPr lang="en-US" dirty="0" smtClean="0"/>
              <a:t>efficiency maxes </a:t>
            </a:r>
            <a:r>
              <a:rPr lang="en-US" dirty="0" smtClean="0"/>
              <a:t>out at </a:t>
            </a:r>
            <a:r>
              <a:rPr lang="en-US" dirty="0" smtClean="0"/>
              <a:t>~78% (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up to </a:t>
            </a:r>
            <a:r>
              <a:rPr lang="en-US" dirty="0" smtClean="0"/>
              <a:t>6,000 </a:t>
            </a:r>
            <a:r>
              <a:rPr lang="en-US" dirty="0" smtClean="0"/>
              <a:t>volts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R-134a streamers are almost always singly-peaked, but can come in trains of pulses.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2-gas mixture, roughly optimized as 3:2 ratio of Argon:R134-a, exhibits efficiencies of up to 94% (including avalanches) or 92% (streamer-only)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3-gas mixture, roughly optimized </a:t>
            </a:r>
            <a:r>
              <a:rPr lang="en-US" dirty="0" smtClean="0"/>
              <a:t>as a 6:4:1 ratio </a:t>
            </a:r>
            <a:r>
              <a:rPr lang="en-US" dirty="0" smtClean="0"/>
              <a:t>Argon:R-134a:Isobutane, can exhibit </a:t>
            </a:r>
            <a:r>
              <a:rPr lang="en-US" dirty="0" smtClean="0"/>
              <a:t>efficiencies </a:t>
            </a:r>
            <a:r>
              <a:rPr lang="en-US" dirty="0" smtClean="0"/>
              <a:t>of up to</a:t>
            </a:r>
            <a:r>
              <a:rPr lang="en-US" dirty="0" smtClean="0"/>
              <a:t> </a:t>
            </a:r>
            <a:r>
              <a:rPr lang="en-US" dirty="0" smtClean="0"/>
              <a:t>98</a:t>
            </a:r>
            <a:r>
              <a:rPr lang="en-US" dirty="0" smtClean="0"/>
              <a:t>% (including avalanches) or 96% (streamer-only)</a:t>
            </a:r>
            <a:endParaRPr lang="en-US" dirty="0" smtClean="0"/>
          </a:p>
          <a:p>
            <a:pPr lvl="1"/>
            <a:r>
              <a:rPr lang="en-US" dirty="0" smtClean="0"/>
              <a:t>Pulses, of both modes, are well defined </a:t>
            </a:r>
            <a:r>
              <a:rPr lang="en-US" dirty="0" smtClean="0"/>
              <a:t>(single-peaked, short duration)</a:t>
            </a:r>
          </a:p>
          <a:p>
            <a:pPr lvl="1"/>
            <a:r>
              <a:rPr lang="en-US" dirty="0" smtClean="0"/>
              <a:t>Even if </a:t>
            </a:r>
            <a:r>
              <a:rPr lang="en-US" b="1" i="1" dirty="0" smtClean="0"/>
              <a:t>only streamers</a:t>
            </a:r>
            <a:r>
              <a:rPr lang="en-US" b="1" dirty="0" smtClean="0"/>
              <a:t> </a:t>
            </a:r>
            <a:r>
              <a:rPr lang="en-US" dirty="0" smtClean="0"/>
              <a:t>are distinguishable from noise, efficiency still tops 96% at 6,000 V</a:t>
            </a:r>
            <a:endParaRPr lang="en-US" dirty="0" smtClean="0"/>
          </a:p>
          <a:p>
            <a:pPr lvl="1"/>
            <a:r>
              <a:rPr lang="en-US" dirty="0" smtClean="0"/>
              <a:t>Decreasing the amount of </a:t>
            </a:r>
            <a:r>
              <a:rPr lang="en-US" dirty="0" err="1" smtClean="0"/>
              <a:t>Isobutane</a:t>
            </a:r>
            <a:r>
              <a:rPr lang="en-US" dirty="0" smtClean="0"/>
              <a:t> </a:t>
            </a:r>
            <a:r>
              <a:rPr lang="en-US" dirty="0" smtClean="0"/>
              <a:t>in this mixture by a factor of 100x hardly effects efficiency (97% including avalanches, 95% streamer-only).</a:t>
            </a:r>
          </a:p>
          <a:p>
            <a:pPr lvl="1"/>
            <a:r>
              <a:rPr lang="en-US" dirty="0" err="1" smtClean="0"/>
              <a:t>Isobutane</a:t>
            </a:r>
            <a:r>
              <a:rPr lang="en-US" dirty="0" smtClean="0"/>
              <a:t> seems to quench very large pulses.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…special </a:t>
            </a:r>
            <a:r>
              <a:rPr lang="en-US" i="1" dirty="0" smtClean="0"/>
              <a:t>thanks to Peter Mazur and Argonne Lab for three RPC units and critical expertise in getting these trials started.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981200"/>
            <a:ext cx="5229225" cy="306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Plate </a:t>
            </a:r>
            <a:r>
              <a:rPr lang="en-US" dirty="0" smtClean="0"/>
              <a:t>Chambers </a:t>
            </a:r>
            <a:r>
              <a:rPr lang="en-US" dirty="0" smtClean="0"/>
              <a:t>(RPC)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high-resistivity glass plates </a:t>
            </a:r>
            <a:r>
              <a:rPr lang="en-US" dirty="0" smtClean="0"/>
              <a:t>(2mm thick) with </a:t>
            </a:r>
            <a:r>
              <a:rPr lang="en-US" dirty="0" smtClean="0"/>
              <a:t>a uniform 1mm gap </a:t>
            </a:r>
            <a:r>
              <a:rPr lang="en-US" dirty="0" smtClean="0"/>
              <a:t>and </a:t>
            </a:r>
            <a:r>
              <a:rPr lang="en-US" dirty="0" smtClean="0"/>
              <a:t>uniform high-voltage </a:t>
            </a:r>
            <a:r>
              <a:rPr lang="en-US" dirty="0" smtClean="0"/>
              <a:t>between them.  </a:t>
            </a:r>
            <a:r>
              <a:rPr lang="en-US" dirty="0" smtClean="0"/>
              <a:t>Electrodes on opposite, </a:t>
            </a:r>
            <a:r>
              <a:rPr lang="en-US" dirty="0" smtClean="0"/>
              <a:t>exterior sides: 16.5cm x 16.5 cm.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Induction in the electrodes produces telltale pulses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these studies, </a:t>
            </a:r>
            <a:r>
              <a:rPr lang="en-US" dirty="0" smtClean="0"/>
              <a:t>we </a:t>
            </a:r>
            <a:r>
              <a:rPr lang="en-US" dirty="0" smtClean="0"/>
              <a:t>used pure R-134a (</a:t>
            </a:r>
            <a:r>
              <a:rPr lang="en-US" dirty="0" smtClean="0"/>
              <a:t>MARTA) and mixtures </a:t>
            </a:r>
            <a:r>
              <a:rPr lang="en-US" dirty="0" smtClean="0"/>
              <a:t>of R-134a, Argon and </a:t>
            </a:r>
            <a:r>
              <a:rPr lang="en-US" dirty="0" err="1" smtClean="0"/>
              <a:t>Isobutane</a:t>
            </a:r>
            <a:r>
              <a:rPr lang="en-US" dirty="0" smtClean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9332" y="2590800"/>
            <a:ext cx="27664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3340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Avalanche mode</a:t>
            </a:r>
            <a:endParaRPr lang="en-US" dirty="0" smtClean="0"/>
          </a:p>
          <a:p>
            <a:pPr lvl="1"/>
            <a:r>
              <a:rPr lang="en-US" dirty="0" smtClean="0"/>
              <a:t>Short duration (~5-20 ns at base) </a:t>
            </a:r>
          </a:p>
          <a:p>
            <a:pPr lvl="1"/>
            <a:r>
              <a:rPr lang="en-US" dirty="0" smtClean="0"/>
              <a:t>Single-peaked</a:t>
            </a:r>
          </a:p>
          <a:p>
            <a:pPr lvl="1"/>
            <a:r>
              <a:rPr lang="en-US" b="1" dirty="0" smtClean="0"/>
              <a:t>Consistent response time</a:t>
            </a:r>
            <a:r>
              <a:rPr lang="en-US" dirty="0" smtClean="0"/>
              <a:t> (+- </a:t>
            </a:r>
            <a:r>
              <a:rPr lang="en-US" dirty="0" smtClean="0"/>
              <a:t>10 </a:t>
            </a:r>
            <a:r>
              <a:rPr lang="en-US" dirty="0" smtClean="0"/>
              <a:t>ns)</a:t>
            </a:r>
          </a:p>
          <a:p>
            <a:pPr lvl="1"/>
            <a:r>
              <a:rPr lang="en-US" dirty="0" smtClean="0"/>
              <a:t>Amplitudes ranging </a:t>
            </a:r>
            <a:r>
              <a:rPr lang="en-US" dirty="0" smtClean="0"/>
              <a:t>~1</a:t>
            </a:r>
            <a:r>
              <a:rPr lang="en-US" dirty="0" smtClean="0">
                <a:sym typeface="Wingdings" pitchFamily="2" charset="2"/>
              </a:rPr>
              <a:t>30</a:t>
            </a:r>
            <a:r>
              <a:rPr lang="en-US" dirty="0" smtClean="0"/>
              <a:t> </a:t>
            </a:r>
            <a:r>
              <a:rPr lang="en-US" dirty="0" smtClean="0"/>
              <a:t>mV.</a:t>
            </a:r>
          </a:p>
          <a:p>
            <a:pPr lvl="1"/>
            <a:r>
              <a:rPr lang="en-US" i="1" dirty="0" smtClean="0"/>
              <a:t>Ball lightning</a:t>
            </a:r>
          </a:p>
          <a:p>
            <a:pPr lvl="1">
              <a:buNone/>
            </a:pPr>
            <a:r>
              <a:rPr lang="en-US" dirty="0" smtClean="0"/>
              <a:t>Electronic noise buries these pulses in our experiment, but they </a:t>
            </a:r>
            <a:r>
              <a:rPr lang="en-US" b="1" i="1" dirty="0" smtClean="0"/>
              <a:t>could</a:t>
            </a:r>
            <a:r>
              <a:rPr lang="en-US" dirty="0" smtClean="0"/>
              <a:t> be distinct from null-signal on quieter electronics and/or less noisy RPC </a:t>
            </a:r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1046"/>
            <a:ext cx="2895600" cy="190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69285"/>
            <a:ext cx="2681156" cy="16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200"/>
            <a:ext cx="5229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486400"/>
            <a:ext cx="26771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200150"/>
            <a:ext cx="2638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638550"/>
            <a:ext cx="3314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6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Streamer mode</a:t>
            </a:r>
          </a:p>
          <a:p>
            <a:pPr lvl="1"/>
            <a:r>
              <a:rPr lang="en-US" dirty="0" smtClean="0"/>
              <a:t>Long duration </a:t>
            </a:r>
            <a:r>
              <a:rPr lang="en-US" dirty="0" smtClean="0"/>
              <a:t>(50ns-1</a:t>
            </a:r>
            <a:r>
              <a:rPr lang="el-GR" dirty="0" smtClean="0"/>
              <a:t>μ</a:t>
            </a:r>
            <a:r>
              <a:rPr lang="en-US" dirty="0" smtClean="0"/>
              <a:t>s at base</a:t>
            </a:r>
            <a:r>
              <a:rPr lang="en-US" dirty="0" smtClean="0"/>
              <a:t>) – variation between gasses</a:t>
            </a:r>
            <a:endParaRPr lang="en-US" dirty="0" smtClean="0"/>
          </a:p>
          <a:p>
            <a:pPr lvl="1"/>
            <a:r>
              <a:rPr lang="en-US" dirty="0" smtClean="0"/>
              <a:t>Amplitudes ranging 100 mV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5,000 mV</a:t>
            </a:r>
            <a:endParaRPr lang="en-US" dirty="0" smtClean="0"/>
          </a:p>
          <a:p>
            <a:pPr lvl="1"/>
            <a:r>
              <a:rPr lang="en-US" b="1" dirty="0" smtClean="0"/>
              <a:t>Inconsistent response time </a:t>
            </a:r>
            <a:r>
              <a:rPr lang="en-US" dirty="0" smtClean="0"/>
              <a:t>(variable time lag of 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100 ns). </a:t>
            </a:r>
          </a:p>
          <a:p>
            <a:pPr lvl="1"/>
            <a:r>
              <a:rPr lang="en-US" dirty="0" smtClean="0"/>
              <a:t>Always proceeded by or simultaneous with an avalanche</a:t>
            </a:r>
          </a:p>
          <a:p>
            <a:pPr lvl="1"/>
            <a:r>
              <a:rPr lang="en-US" dirty="0" smtClean="0"/>
              <a:t>Dominates at high </a:t>
            </a:r>
            <a:r>
              <a:rPr lang="en-US" dirty="0" smtClean="0"/>
              <a:t>voltages</a:t>
            </a:r>
            <a:endParaRPr lang="en-US" dirty="0" smtClean="0"/>
          </a:p>
          <a:p>
            <a:pPr lvl="1"/>
            <a:r>
              <a:rPr lang="en-US" i="1" dirty="0" smtClean="0"/>
              <a:t>Lightning Bolt</a:t>
            </a:r>
            <a:endParaRPr lang="en-US" i="1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i="1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3048000" cy="21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0"/>
            <a:ext cx="408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5105400" cy="3809999"/>
          </a:xfrm>
        </p:spPr>
        <p:txBody>
          <a:bodyPr>
            <a:normAutofit/>
          </a:bodyPr>
          <a:lstStyle/>
          <a:p>
            <a:r>
              <a:rPr lang="en-US" dirty="0" smtClean="0"/>
              <a:t>Streamers are always preceded by or concurrent with avalanches.</a:t>
            </a:r>
          </a:p>
          <a:p>
            <a:r>
              <a:rPr lang="en-US" dirty="0" smtClean="0"/>
              <a:t>A</a:t>
            </a:r>
            <a:r>
              <a:rPr lang="en-US" dirty="0" smtClean="0"/>
              <a:t>rea </a:t>
            </a:r>
            <a:r>
              <a:rPr lang="en-US" dirty="0" smtClean="0"/>
              <a:t>h</a:t>
            </a:r>
            <a:r>
              <a:rPr lang="en-US" dirty="0" smtClean="0"/>
              <a:t>istograms suggest multiple pulse types </a:t>
            </a:r>
            <a:r>
              <a:rPr lang="en-US" i="1" dirty="0" smtClean="0"/>
              <a:t>within</a:t>
            </a:r>
            <a:r>
              <a:rPr lang="en-US" dirty="0" smtClean="0"/>
              <a:t> the streamer population (see histograms)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5181600"/>
            <a:ext cx="1943100" cy="13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689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2550" y="2048350"/>
            <a:ext cx="3981450" cy="25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181600"/>
            <a:ext cx="241247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599" y="5181600"/>
            <a:ext cx="214542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Gasses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Argon: </a:t>
            </a:r>
          </a:p>
          <a:p>
            <a:pPr lvl="2"/>
            <a:r>
              <a:rPr lang="en-US" dirty="0" smtClean="0"/>
              <a:t>most easily ionized </a:t>
            </a:r>
            <a:r>
              <a:rPr lang="en-US" dirty="0" smtClean="0"/>
              <a:t>, runaway streamers if unquenched</a:t>
            </a:r>
            <a:endParaRPr lang="en-US" dirty="0" smtClean="0"/>
          </a:p>
          <a:p>
            <a:pPr lvl="1"/>
            <a:r>
              <a:rPr lang="en-US" dirty="0" smtClean="0"/>
              <a:t>R-134a </a:t>
            </a:r>
          </a:p>
          <a:p>
            <a:pPr lvl="2"/>
            <a:r>
              <a:rPr lang="en-US" dirty="0" smtClean="0"/>
              <a:t>UV-absorptive, electronegative (quenches streamers).</a:t>
            </a:r>
            <a:endParaRPr lang="en-US" dirty="0" smtClean="0"/>
          </a:p>
          <a:p>
            <a:pPr lvl="1"/>
            <a:r>
              <a:rPr lang="en-US" dirty="0" err="1" smtClean="0"/>
              <a:t>Isobutane</a:t>
            </a:r>
            <a:endParaRPr lang="en-US" dirty="0" smtClean="0"/>
          </a:p>
          <a:p>
            <a:pPr lvl="2"/>
            <a:r>
              <a:rPr lang="en-US" dirty="0" smtClean="0"/>
              <a:t>I</a:t>
            </a:r>
            <a:r>
              <a:rPr lang="en-US" dirty="0" smtClean="0"/>
              <a:t>mproves </a:t>
            </a:r>
            <a:r>
              <a:rPr lang="en-US" dirty="0" smtClean="0"/>
              <a:t>efficiency when introduced into Argon + R-134a </a:t>
            </a:r>
            <a:r>
              <a:rPr lang="en-US" dirty="0" smtClean="0"/>
              <a:t>mixture, and makes pulses sharper.</a:t>
            </a:r>
          </a:p>
          <a:p>
            <a:pPr lvl="2"/>
            <a:r>
              <a:rPr lang="en-US" dirty="0" smtClean="0"/>
              <a:t>Quenches very large 3-component streamers (steals Argon’s thunder)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and Pulse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800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RPC (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) sandwiched between </a:t>
            </a:r>
          </a:p>
          <a:p>
            <a:pPr>
              <a:buNone/>
            </a:pPr>
            <a:r>
              <a:rPr lang="en-US" dirty="0" smtClean="0"/>
              <a:t>	overlapping scintillator paddles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blue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QuarkNet</a:t>
            </a:r>
            <a:r>
              <a:rPr lang="en-US" dirty="0" smtClean="0"/>
              <a:t>  (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purple</a:t>
            </a:r>
            <a:r>
              <a:rPr lang="en-US" dirty="0" smtClean="0"/>
              <a:t>) applies  4-fold </a:t>
            </a:r>
          </a:p>
          <a:p>
            <a:pPr>
              <a:buNone/>
            </a:pPr>
            <a:r>
              <a:rPr lang="en-US" dirty="0" smtClean="0"/>
              <a:t>	coincidence condition, outputs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TTL pulse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i="1" dirty="0" smtClean="0"/>
          </a:p>
          <a:p>
            <a:r>
              <a:rPr lang="en-US" dirty="0" smtClean="0">
                <a:solidFill>
                  <a:srgbClr val="8D8A1E"/>
                </a:solidFill>
              </a:rPr>
              <a:t>Oscilloscope</a:t>
            </a:r>
            <a:r>
              <a:rPr lang="en-US" dirty="0" smtClean="0"/>
              <a:t> </a:t>
            </a:r>
            <a:r>
              <a:rPr lang="en-US" dirty="0" smtClean="0"/>
              <a:t>triggers on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TTL pulse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Area, Amplitude and width measurements of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RPC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pulse (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are recorded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/>
              <a:t>Efficiency defined as the % of TTL pulses that </a:t>
            </a:r>
            <a:r>
              <a:rPr lang="en-US" i="1" dirty="0" smtClean="0"/>
              <a:t>also show</a:t>
            </a:r>
            <a:r>
              <a:rPr lang="en-US" dirty="0" smtClean="0"/>
              <a:t> </a:t>
            </a:r>
            <a:r>
              <a:rPr lang="en-US" dirty="0" smtClean="0"/>
              <a:t>a streamer </a:t>
            </a:r>
            <a:r>
              <a:rPr lang="en-US" dirty="0" smtClean="0"/>
              <a:t>in the RPC (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*An </a:t>
            </a:r>
            <a:r>
              <a:rPr lang="en-US" dirty="0" smtClean="0"/>
              <a:t>estimated ‘streamers + avalanches’ efficiency is also presented.  This </a:t>
            </a:r>
            <a:r>
              <a:rPr lang="en-US" dirty="0" smtClean="0"/>
              <a:t>includes, </a:t>
            </a:r>
            <a:r>
              <a:rPr lang="en-US" dirty="0" smtClean="0"/>
              <a:t>as positive </a:t>
            </a:r>
            <a:r>
              <a:rPr lang="en-US" dirty="0" smtClean="0"/>
              <a:t>signal, </a:t>
            </a:r>
            <a:r>
              <a:rPr lang="en-US" dirty="0" smtClean="0"/>
              <a:t>small avalanches that were distinguishable as real signal </a:t>
            </a:r>
            <a:r>
              <a:rPr lang="en-US" b="1" i="1" dirty="0" smtClean="0"/>
              <a:t>by eye </a:t>
            </a:r>
            <a:r>
              <a:rPr lang="en-US" dirty="0" smtClean="0"/>
              <a:t>but were indistinguishable from null-signal in area and amplitude histograms due to persistent electronic noise.  </a:t>
            </a:r>
          </a:p>
          <a:p>
            <a:endParaRPr lang="en-US" dirty="0" smtClean="0"/>
          </a:p>
          <a:p>
            <a:r>
              <a:rPr lang="en-US" dirty="0" smtClean="0"/>
              <a:t>*A </a:t>
            </a:r>
            <a:r>
              <a:rPr lang="en-US" dirty="0" smtClean="0"/>
              <a:t>small sample of non-streamer events are extrapolated to estimate the portion that exhibited avalanches (at each voltage/mixture).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756" y="1295400"/>
            <a:ext cx="398765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267200"/>
            <a:ext cx="27336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</a:t>
            </a:r>
            <a:r>
              <a:rPr lang="en-US" dirty="0" smtClean="0"/>
              <a:t>R-134a (MARTA)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900" dirty="0" smtClean="0"/>
              <a:t>Singly-peaked </a:t>
            </a:r>
            <a:r>
              <a:rPr lang="en-US" sz="2900" dirty="0" smtClean="0"/>
              <a:t>avalanches </a:t>
            </a:r>
            <a:r>
              <a:rPr lang="en-US" sz="2900" dirty="0" smtClean="0"/>
              <a:t>and streamers (well-quenched, trains of quenched streamers at high voltages).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smtClean="0"/>
              <a:t>*By eye, </a:t>
            </a:r>
            <a:r>
              <a:rPr lang="en-US" sz="3000" dirty="0" smtClean="0"/>
              <a:t>75% (+/- 12.5%) of pedestal (non-streamer) events </a:t>
            </a:r>
          </a:p>
          <a:p>
            <a:pPr>
              <a:buNone/>
            </a:pPr>
            <a:r>
              <a:rPr lang="en-US" sz="3000" i="1" dirty="0" smtClean="0"/>
              <a:t>were avalanches </a:t>
            </a:r>
            <a:r>
              <a:rPr lang="en-US" sz="3000" dirty="0" smtClean="0"/>
              <a:t>at 5,828 V.  By eye, 73% (+/-</a:t>
            </a:r>
            <a:r>
              <a:rPr lang="en-US" sz="3000" dirty="0" smtClean="0"/>
              <a:t>12.7</a:t>
            </a:r>
            <a:r>
              <a:rPr lang="en-US" sz="3000" dirty="0" smtClean="0"/>
              <a:t>%) </a:t>
            </a:r>
            <a:r>
              <a:rPr lang="en-US" sz="3000" dirty="0" smtClean="0"/>
              <a:t>of </a:t>
            </a:r>
          </a:p>
          <a:p>
            <a:pPr>
              <a:buNone/>
            </a:pPr>
            <a:r>
              <a:rPr lang="en-US" sz="3000" dirty="0" smtClean="0"/>
              <a:t>pedestal (non-streamer) events at 5,861 </a:t>
            </a:r>
            <a:r>
              <a:rPr lang="en-US" sz="3000" dirty="0" smtClean="0"/>
              <a:t>V </a:t>
            </a:r>
            <a:r>
              <a:rPr lang="en-US" sz="3000" i="1" dirty="0" smtClean="0"/>
              <a:t>were avalanches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smtClean="0"/>
              <a:t>(their respective efficiencies thereby increase </a:t>
            </a:r>
            <a:r>
              <a:rPr lang="en-US" sz="3000" dirty="0" smtClean="0"/>
              <a:t>from 75% to </a:t>
            </a:r>
          </a:p>
          <a:p>
            <a:pPr>
              <a:buNone/>
            </a:pPr>
            <a:r>
              <a:rPr lang="en-US" sz="3000" dirty="0" smtClean="0"/>
              <a:t>94% and from 78% to 95% - not plotted because only two</a:t>
            </a:r>
          </a:p>
          <a:p>
            <a:pPr>
              <a:buNone/>
            </a:pPr>
            <a:r>
              <a:rPr lang="en-US" sz="3000" dirty="0" smtClean="0"/>
              <a:t>v</a:t>
            </a:r>
            <a:r>
              <a:rPr lang="en-US" sz="3000" dirty="0" smtClean="0"/>
              <a:t>oltages  were tested this way).  Area histogram </a:t>
            </a:r>
            <a:r>
              <a:rPr lang="en-US" sz="3000" smtClean="0"/>
              <a:t>of pedestal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i</a:t>
            </a:r>
            <a:r>
              <a:rPr lang="en-US" sz="3000" smtClean="0"/>
              <a:t>ncludes</a:t>
            </a:r>
            <a:r>
              <a:rPr lang="en-US" sz="3000" smtClean="0"/>
              <a:t> </a:t>
            </a:r>
            <a:r>
              <a:rPr lang="en-US" sz="3000" dirty="0" smtClean="0"/>
              <a:t>b</a:t>
            </a:r>
            <a:r>
              <a:rPr lang="en-US" sz="3000" dirty="0" smtClean="0"/>
              <a:t>oth null-signal and avalanches)shows no way to </a:t>
            </a:r>
          </a:p>
          <a:p>
            <a:pPr>
              <a:buNone/>
            </a:pPr>
            <a:r>
              <a:rPr lang="en-US" sz="3000" dirty="0" smtClean="0"/>
              <a:t>discriminate with simple area/amplitude cuts.</a:t>
            </a:r>
            <a:endParaRPr lang="en-US" sz="3000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4" name="Picture 2" descr="C:\Users\dberlin\Desktop\RPC\Streamer Efficiency of pure r134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733800" cy="2532117"/>
          </a:xfrm>
          <a:prstGeom prst="rect">
            <a:avLst/>
          </a:prstGeom>
          <a:noFill/>
        </p:spPr>
      </p:pic>
      <p:pic>
        <p:nvPicPr>
          <p:cNvPr id="7174" name="Picture 6" descr="c:\Users\dberlin\Desktop\RPC\Singles rate of pure r134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707970" cy="2514600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181600"/>
            <a:ext cx="29924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447800"/>
            <a:ext cx="365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747</Words>
  <Application>Microsoft Office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Muon Detection with Resistive Plate Chambers (vis a vis MARTA upgrade proposal) </vt:lpstr>
      <vt:lpstr>Slide 2</vt:lpstr>
      <vt:lpstr>Resistive Plate Chambers (RPC)</vt:lpstr>
      <vt:lpstr>Avalanche Mode</vt:lpstr>
      <vt:lpstr>Streamer Mode</vt:lpstr>
      <vt:lpstr>Mixed Modes</vt:lpstr>
      <vt:lpstr>Roles of Gasses</vt:lpstr>
      <vt:lpstr>Efficiency and Pulse Profiles</vt:lpstr>
      <vt:lpstr>pure R-134a (MARTA)</vt:lpstr>
      <vt:lpstr>6    :        4            :    1         Argon   :   R-134a       :     Isobutane</vt:lpstr>
      <vt:lpstr> 60    :        40            :    1         Argon   :   R-134a       :     Isobutane </vt:lpstr>
      <vt:lpstr>600      :     400          :           1         Argon   :   R-134a       :     Isobutane</vt:lpstr>
      <vt:lpstr>6      :       4          :        0         Argon   :   R-134a       :     Isobutane</vt:lpstr>
      <vt:lpstr>Considerations </vt:lpstr>
      <vt:lpstr>Ideas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Detection with Resistive Plate Counters</dc:title>
  <dc:creator>dberlin</dc:creator>
  <cp:lastModifiedBy>dberlin</cp:lastModifiedBy>
  <cp:revision>23</cp:revision>
  <dcterms:created xsi:type="dcterms:W3CDTF">2013-10-07T16:38:37Z</dcterms:created>
  <dcterms:modified xsi:type="dcterms:W3CDTF">2013-10-12T13:10:56Z</dcterms:modified>
</cp:coreProperties>
</file>